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Slab"/>
      <p:regular r:id="rId45"/>
      <p:bold r:id="rId46"/>
    </p:embeddedFont>
    <p:embeddedFont>
      <p:font typeface="Oxygen"/>
      <p:regular r:id="rId47"/>
      <p:bold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Roboto Slab SemiBo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FEB2C9-E22F-48D9-ADF4-ED4610B9BB21}">
  <a:tblStyle styleId="{B5FEB2C9-E22F-48D9-ADF4-ED4610B9B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xygen-bold.fntdata"/><Relationship Id="rId47" Type="http://schemas.openxmlformats.org/officeDocument/2006/relationships/font" Target="fonts/Oxygen-regular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SlabSemiBol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Slab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8e631af8_1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8e631af8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78cda5371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78cda53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include a mention of having the educational video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78cda5371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78cda53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78cda5371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78cda537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8cda5371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8cda537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 - bottom 5th percentile, 11 dropped, &gt;2.9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Each - 3 seconds, 2 dropped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78cda5371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78cda537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- 53.7%</a:t>
            </a:r>
            <a:br>
              <a:rPr lang="en"/>
            </a:br>
            <a:r>
              <a:rPr lang="en"/>
              <a:t>Other - 5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 - 2 people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78e631af8_3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78e631af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1990 - 49.8%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78e631af8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78e631af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people chose multiple races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78e631af8_3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78e631af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Bachelor’s - 48.8%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Bachelor’s &amp; Graduate - 63.7%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78e631af8_3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78e631af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8e631af8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78e631af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and 2-person households - 67.6%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8-person household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 - 25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Minors: NAs - 158 people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8cda5371_0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8cda537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78cda5371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78cda537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78cda5371_0_2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78cda53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78cda5371_0_2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78cda537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78cda5371_0_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78cda537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78e631af8_1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78e631af8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78cda5371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78cda537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78e631af8_1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78e631af8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78cda5371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78cda537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8cda5371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8cda53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78cda5371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78cda537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Vyshaaly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eco= 72, 50, 5 = 45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bamb= 23, 18, 68= 35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plast= 4, 31, 26 = 20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78e631af8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78e631af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78cda5371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78cda537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78cda5371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78cda537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in market shares with increase in price. Price for at least 50% market share $0.5 (62%) - $0.6 (47%) per 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76923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78e631af8_4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78e631af8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50% market share the quantity will be 180 sets per purchase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76923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78e631af8_1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78e631af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Units= 10000000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revenue.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Inflection point $0.5-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million, at $0.6 revenue drops to 3Mn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78cda5371_0_3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78cda537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78e631af8_1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78e631af8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78e631af8_1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78e631af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78e631af8_1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78e631af8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https://www.globenewswire.com/en/news-release/2019/01/10/1686139/34408/en/Disposable-Cutlery-Market-to-Gain-a-Massive-Growth-US-2-696-4-Mn-by-2028-Future-Market-Insights.html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8e631af8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8e631af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vyshaaly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78cda5371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78cda537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78cda537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78cda53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178119e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17811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52600"/>
            <a:ext cx="9144000" cy="31899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272900" y="1991838"/>
            <a:ext cx="659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leaf)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" name="Google Shape;63;p11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ea)">
  <p:cSld name="TITLE_AND_TWO_COLUMNS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0" name="Google Shape;70;p12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73" name="Google Shape;73;p12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ky)">
  <p:cSld name="TITLE_AND_TWO_COLUMNS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13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81" name="Google Shape;81;p13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_1"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eaf)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ea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650" y="1742525"/>
            <a:ext cx="9159300" cy="3400975"/>
          </a:xfrm>
          <a:custGeom>
            <a:rect b="b" l="l" r="r" t="t"/>
            <a:pathLst>
              <a:path extrusionOk="0" h="136039" w="366372">
                <a:moveTo>
                  <a:pt x="0" y="255"/>
                </a:moveTo>
                <a:lnTo>
                  <a:pt x="0" y="136039"/>
                </a:lnTo>
                <a:lnTo>
                  <a:pt x="366372" y="136039"/>
                </a:lnTo>
                <a:lnTo>
                  <a:pt x="366372" y="255"/>
                </a:lnTo>
                <a:lnTo>
                  <a:pt x="54110" y="0"/>
                </a:lnTo>
                <a:lnTo>
                  <a:pt x="45720" y="10462"/>
                </a:lnTo>
                <a:lnTo>
                  <a:pt x="36991" y="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None/>
              <a:defRPr sz="3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8304" l="0" r="0" t="8313"/>
          <a:stretch/>
        </p:blipFill>
        <p:spPr>
          <a:xfrm rot="-5400000">
            <a:off x="3554205" y="454046"/>
            <a:ext cx="2035624" cy="1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4008250" y="1152569"/>
            <a:ext cx="1127700" cy="8832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◍"/>
              <a:defRPr i="1">
                <a:solidFill>
                  <a:schemeClr val="dk2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1">
                <a:solidFill>
                  <a:schemeClr val="dk2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1">
                <a:solidFill>
                  <a:schemeClr val="dk2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107464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9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leaf)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92925" y="1514050"/>
            <a:ext cx="76179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ea)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Sea, Ocean, Infinity, Wide," id="33" name="Google Shape;33;p6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ky)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Flat land, big sky, Wicken Fen" id="39" name="Google Shape;39;p7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leaf)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838550" y="1576700"/>
            <a:ext cx="46494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◍"/>
              <a:defRPr b="1" sz="2400">
                <a:solidFill>
                  <a:srgbClr val="434343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■"/>
              <a:defRPr sz="1600">
                <a:solidFill>
                  <a:srgbClr val="999999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741225" y="543175"/>
            <a:ext cx="74592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ea)">
  <p:cSld name="TITLE_AND_TWO_COLUMNS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51" name="Google Shape;51;p9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ky)">
  <p:cSld name="TITLE_AND_TWO_COLUMNS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58" name="Google Shape;58;p10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b="1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◍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632525" y="1991850"/>
            <a:ext cx="7956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Omao Disposable Cutlery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 Greener Lifestyle</a:t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type="ctrTitle"/>
          </p:nvPr>
        </p:nvSpPr>
        <p:spPr>
          <a:xfrm>
            <a:off x="732450" y="3026575"/>
            <a:ext cx="7679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EMSE 6035 </a:t>
            </a: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Marketing Analytics for Design Decisions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Chi-Yun Chen, Laura Kadue, Weijie Pan and Vyshaaly Sivakumaar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Prof. John Paul Helveston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Dec 15, 2021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482000" y="1370550"/>
            <a:ext cx="1366800" cy="2522400"/>
          </a:xfrm>
          <a:prstGeom prst="roundRect">
            <a:avLst>
              <a:gd fmla="val 16667" name="adj"/>
            </a:avLst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Disposable Cutlery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Survey</a:t>
            </a:r>
            <a:endParaRPr sz="1600"/>
          </a:p>
        </p:txBody>
      </p:sp>
      <p:sp>
        <p:nvSpPr>
          <p:cNvPr id="202" name="Google Shape;202;p29"/>
          <p:cNvSpPr/>
          <p:nvPr/>
        </p:nvSpPr>
        <p:spPr>
          <a:xfrm>
            <a:off x="6396241" y="1726137"/>
            <a:ext cx="1511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768928" y="3274409"/>
            <a:ext cx="3830700" cy="60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 questions per survey,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 options per question.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2525158" y="475720"/>
            <a:ext cx="1511400" cy="599100"/>
          </a:xfrm>
          <a:prstGeom prst="roundRect">
            <a:avLst>
              <a:gd fmla="val 16667" name="adj"/>
            </a:avLst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Eligibility Requirement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4768928" y="473470"/>
            <a:ext cx="3865500" cy="60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Age. Location. Consent.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Disposable cutlery use preference. </a:t>
            </a:r>
            <a:endParaRPr i="0" sz="1400" u="none" cap="none" strike="noStrike">
              <a:solidFill>
                <a:srgbClr val="434343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768928" y="2328563"/>
            <a:ext cx="3865500" cy="621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Survey introduction,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practice question.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4768928" y="4201956"/>
            <a:ext cx="3810000" cy="60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Information collection for further analysis.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2525304" y="1400435"/>
            <a:ext cx="1511100" cy="599100"/>
          </a:xfrm>
          <a:prstGeom prst="roundRect">
            <a:avLst>
              <a:gd fmla="val 16667" name="adj"/>
            </a:avLst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 &amp; Education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2525304" y="2331600"/>
            <a:ext cx="1511100" cy="600300"/>
          </a:xfrm>
          <a:prstGeom prst="roundRect">
            <a:avLst>
              <a:gd fmla="val 16667" name="adj"/>
            </a:avLst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Conjoint Survey Introduction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2525304" y="3263966"/>
            <a:ext cx="1511100" cy="599100"/>
          </a:xfrm>
          <a:prstGeom prst="roundRect">
            <a:avLst>
              <a:gd fmla="val 16667" name="adj"/>
            </a:avLst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Conjoint</a:t>
            </a:r>
            <a:r>
              <a:rPr i="0" lang="en" sz="1700" u="none" cap="none" strike="noStrike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2525304" y="4204206"/>
            <a:ext cx="1511100" cy="599100"/>
          </a:xfrm>
          <a:prstGeom prst="roundRect">
            <a:avLst>
              <a:gd fmla="val 16667" name="adj"/>
            </a:avLst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Respondent Information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4768928" y="1401017"/>
            <a:ext cx="3865500" cy="60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Omao Company,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Awareness of the plastic use situation,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attribute introduction. 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9"/>
          <p:cNvCxnSpPr>
            <a:stCxn id="201" idx="3"/>
            <a:endCxn id="204" idx="1"/>
          </p:cNvCxnSpPr>
          <p:nvPr/>
        </p:nvCxnSpPr>
        <p:spPr>
          <a:xfrm flipH="1" rot="10800000">
            <a:off x="1848800" y="775350"/>
            <a:ext cx="676500" cy="1856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>
            <a:stCxn id="201" idx="3"/>
            <a:endCxn id="208" idx="1"/>
          </p:cNvCxnSpPr>
          <p:nvPr/>
        </p:nvCxnSpPr>
        <p:spPr>
          <a:xfrm flipH="1" rot="10800000">
            <a:off x="1848800" y="1699950"/>
            <a:ext cx="676500" cy="93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>
            <a:stCxn id="201" idx="3"/>
            <a:endCxn id="209" idx="1"/>
          </p:cNvCxnSpPr>
          <p:nvPr/>
        </p:nvCxnSpPr>
        <p:spPr>
          <a:xfrm>
            <a:off x="1848800" y="2631750"/>
            <a:ext cx="676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/>
          <p:cNvCxnSpPr>
            <a:stCxn id="201" idx="3"/>
            <a:endCxn id="210" idx="1"/>
          </p:cNvCxnSpPr>
          <p:nvPr/>
        </p:nvCxnSpPr>
        <p:spPr>
          <a:xfrm>
            <a:off x="1848800" y="2631750"/>
            <a:ext cx="676500" cy="93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9"/>
          <p:cNvCxnSpPr>
            <a:stCxn id="201" idx="3"/>
            <a:endCxn id="211" idx="1"/>
          </p:cNvCxnSpPr>
          <p:nvPr/>
        </p:nvCxnSpPr>
        <p:spPr>
          <a:xfrm>
            <a:off x="1848800" y="2631750"/>
            <a:ext cx="676500" cy="1872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9"/>
          <p:cNvCxnSpPr>
            <a:stCxn id="204" idx="3"/>
            <a:endCxn id="205" idx="1"/>
          </p:cNvCxnSpPr>
          <p:nvPr/>
        </p:nvCxnSpPr>
        <p:spPr>
          <a:xfrm>
            <a:off x="4036558" y="775270"/>
            <a:ext cx="732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>
            <a:stCxn id="208" idx="3"/>
            <a:endCxn id="212" idx="1"/>
          </p:cNvCxnSpPr>
          <p:nvPr/>
        </p:nvCxnSpPr>
        <p:spPr>
          <a:xfrm>
            <a:off x="4036404" y="1699985"/>
            <a:ext cx="732600" cy="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>
            <a:stCxn id="209" idx="3"/>
            <a:endCxn id="206" idx="1"/>
          </p:cNvCxnSpPr>
          <p:nvPr/>
        </p:nvCxnSpPr>
        <p:spPr>
          <a:xfrm>
            <a:off x="4036404" y="2631750"/>
            <a:ext cx="732600" cy="7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>
            <a:stCxn id="210" idx="3"/>
            <a:endCxn id="203" idx="1"/>
          </p:cNvCxnSpPr>
          <p:nvPr/>
        </p:nvCxnSpPr>
        <p:spPr>
          <a:xfrm>
            <a:off x="4036404" y="3563516"/>
            <a:ext cx="732600" cy="12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>
            <a:stCxn id="211" idx="3"/>
            <a:endCxn id="207" idx="1"/>
          </p:cNvCxnSpPr>
          <p:nvPr/>
        </p:nvCxnSpPr>
        <p:spPr>
          <a:xfrm>
            <a:off x="4036404" y="4503756"/>
            <a:ext cx="732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/>
          <p:nvPr/>
        </p:nvSpPr>
        <p:spPr>
          <a:xfrm>
            <a:off x="6396241" y="1726137"/>
            <a:ext cx="1511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Choice Questions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84819"/>
            <a:ext cx="8229599" cy="33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</a:t>
            </a:r>
            <a:r>
              <a:rPr lang="en"/>
              <a:t>Data Analysis</a:t>
            </a:r>
            <a:endParaRPr/>
          </a:p>
        </p:txBody>
      </p:sp>
      <p:sp>
        <p:nvSpPr>
          <p:cNvPr id="237" name="Google Shape;237;p31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Cleaning</a:t>
            </a:r>
            <a:r>
              <a:rPr lang="en" sz="1600"/>
              <a:t> </a:t>
            </a:r>
            <a:r>
              <a:rPr b="1" lang="en" sz="1600"/>
              <a:t> | </a:t>
            </a:r>
            <a:r>
              <a:rPr lang="en" sz="1600"/>
              <a:t> </a:t>
            </a:r>
            <a:r>
              <a:rPr lang="en" sz="1600"/>
              <a:t>Demographic Analysis</a:t>
            </a:r>
            <a:endParaRPr sz="1600"/>
          </a:p>
        </p:txBody>
      </p:sp>
      <p:sp>
        <p:nvSpPr>
          <p:cNvPr id="238" name="Google Shape;238;p31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792925" y="1514050"/>
            <a:ext cx="76179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330 Responses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251 Completed all Choice Questions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37 chose all the same answers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Total Time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 sz="2000"/>
              <a:t>Time on Each Choice Question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</a:rPr>
              <a:t>→ 201 Total Responses to Analyze</a:t>
            </a:r>
            <a:endParaRPr sz="2300">
              <a:solidFill>
                <a:srgbClr val="434343"/>
              </a:solidFill>
            </a:endParaRPr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Women Lead in Gender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713300"/>
            <a:ext cx="6789224" cy="41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Under 30s Make Up Half of Responses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713300"/>
            <a:ext cx="6784848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Race &amp; Ethnicity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50" y="780575"/>
            <a:ext cx="3530026" cy="40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Education Leans Heavily into College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713300"/>
            <a:ext cx="6784846" cy="41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Income Normally Distributed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713300"/>
            <a:ext cx="6784846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Households Tend to be Small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713292"/>
            <a:ext cx="6784848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2572154" y="3226600"/>
            <a:ext cx="1929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Laura Kadue</a:t>
            </a:r>
            <a:b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Engineering Management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kalypso@gwu.edu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" name="Google Shape;114;p21"/>
          <p:cNvGrpSpPr/>
          <p:nvPr/>
        </p:nvGrpSpPr>
        <p:grpSpPr>
          <a:xfrm>
            <a:off x="468575" y="1412149"/>
            <a:ext cx="1933200" cy="2548551"/>
            <a:chOff x="468575" y="1412149"/>
            <a:chExt cx="1933200" cy="2548551"/>
          </a:xfrm>
        </p:grpSpPr>
        <p:sp>
          <p:nvSpPr>
            <p:cNvPr id="115" name="Google Shape;115;p21"/>
            <p:cNvSpPr txBox="1"/>
            <p:nvPr/>
          </p:nvSpPr>
          <p:spPr>
            <a:xfrm>
              <a:off x="468575" y="3226600"/>
              <a:ext cx="1933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Chi-Yun Chen</a:t>
              </a:r>
              <a:br>
                <a:rPr lang="en" sz="16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Analytics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400"/>
                </a:spcBef>
                <a:spcAft>
                  <a:spcPts val="40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cychen9527@gwu.edu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6" name="Google Shape;11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887" y="1412149"/>
              <a:ext cx="1578576" cy="1578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21"/>
          <p:cNvGrpSpPr/>
          <p:nvPr/>
        </p:nvGrpSpPr>
        <p:grpSpPr>
          <a:xfrm>
            <a:off x="4671833" y="1412137"/>
            <a:ext cx="1929300" cy="2760663"/>
            <a:chOff x="4671175" y="1412137"/>
            <a:chExt cx="1929300" cy="2760663"/>
          </a:xfrm>
        </p:grpSpPr>
        <p:sp>
          <p:nvSpPr>
            <p:cNvPr id="118" name="Google Shape;118;p21"/>
            <p:cNvSpPr txBox="1"/>
            <p:nvPr/>
          </p:nvSpPr>
          <p:spPr>
            <a:xfrm>
              <a:off x="4671175" y="3226600"/>
              <a:ext cx="1929300" cy="9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Weijie Pan</a:t>
              </a:r>
              <a:br>
                <a:rPr lang="en" sz="16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Systems Engineering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weijiepan93@gwu.edu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400"/>
                </a:spcBef>
                <a:spcAft>
                  <a:spcPts val="40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9" name="Google Shape;1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6529" y="1412137"/>
              <a:ext cx="1578600" cy="1578600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21"/>
          <p:cNvGrpSpPr/>
          <p:nvPr/>
        </p:nvGrpSpPr>
        <p:grpSpPr>
          <a:xfrm>
            <a:off x="6771512" y="1410487"/>
            <a:ext cx="1929300" cy="2762313"/>
            <a:chOff x="6771512" y="1410487"/>
            <a:chExt cx="1929300" cy="2762313"/>
          </a:xfrm>
        </p:grpSpPr>
        <p:sp>
          <p:nvSpPr>
            <p:cNvPr id="121" name="Google Shape;121;p21"/>
            <p:cNvSpPr txBox="1"/>
            <p:nvPr/>
          </p:nvSpPr>
          <p:spPr>
            <a:xfrm>
              <a:off x="6771512" y="3226600"/>
              <a:ext cx="1929300" cy="9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Vyshaaly Sivakumaar</a:t>
              </a:r>
              <a:br>
                <a:rPr lang="en" sz="16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Engineering Management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400"/>
                </a:spcBef>
                <a:spcAft>
                  <a:spcPts val="40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vysaaly@gwu.edu</a:t>
              </a: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2" name="Google Shape;122;p21"/>
            <p:cNvPicPr preferRelativeResize="0"/>
            <p:nvPr/>
          </p:nvPicPr>
          <p:blipFill rotWithShape="1">
            <a:blip r:embed="rId5">
              <a:alphaModFix/>
            </a:blip>
            <a:srcRect b="0" l="0" r="53299" t="29725"/>
            <a:stretch/>
          </p:blipFill>
          <p:spPr>
            <a:xfrm>
              <a:off x="6945212" y="1410487"/>
              <a:ext cx="1581900" cy="1581900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31735" l="0" r="0" t="0"/>
          <a:stretch/>
        </p:blipFill>
        <p:spPr>
          <a:xfrm>
            <a:off x="2745850" y="1412149"/>
            <a:ext cx="1581900" cy="1581900"/>
          </a:xfrm>
          <a:prstGeom prst="ellipse">
            <a:avLst/>
          </a:prstGeom>
          <a:noFill/>
          <a:ln>
            <a:noFill/>
          </a:ln>
          <a:effectLst>
            <a:outerShdw blurRad="271463" rotWithShape="0" algn="bl" dist="9525">
              <a:srgbClr val="999999">
                <a:alpha val="10000"/>
              </a:srgbClr>
            </a:outerShdw>
          </a:effectLst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Survey Analysis Results</a:t>
            </a:r>
            <a:endParaRPr/>
          </a:p>
        </p:txBody>
      </p:sp>
      <p:sp>
        <p:nvSpPr>
          <p:cNvPr id="294" name="Google Shape;294;p39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</a:t>
            </a:r>
            <a:r>
              <a:rPr b="1" lang="en" sz="1600"/>
              <a:t> | </a:t>
            </a:r>
            <a:r>
              <a:rPr lang="en" sz="1600"/>
              <a:t> Willingness To Pay </a:t>
            </a:r>
            <a:r>
              <a:rPr b="1" lang="en" sz="1600"/>
              <a:t> | </a:t>
            </a:r>
            <a:r>
              <a:rPr lang="en" sz="1600"/>
              <a:t> Sensitivity Analysis </a:t>
            </a:r>
            <a:endParaRPr sz="1600"/>
          </a:p>
        </p:txBody>
      </p:sp>
      <p:sp>
        <p:nvSpPr>
          <p:cNvPr id="295" name="Google Shape;295;p3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0"/>
          <p:cNvSpPr txBox="1"/>
          <p:nvPr>
            <p:ph idx="4294967295" type="title"/>
          </p:nvPr>
        </p:nvSpPr>
        <p:spPr>
          <a:xfrm>
            <a:off x="591525" y="2181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Model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792925" y="1514050"/>
            <a:ext cx="38232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Variable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set_price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quantity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material_Bamboo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material_Eco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setOptions_fk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setOptions_fks</a:t>
            </a:r>
            <a:endParaRPr sz="1800"/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1"/>
          <p:cNvSpPr txBox="1"/>
          <p:nvPr>
            <p:ph idx="4294967295"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Model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4776575" y="1514050"/>
            <a:ext cx="38232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Baseline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Material - Plastic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Set Options - Fork only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idx="4294967295" type="title"/>
          </p:nvPr>
        </p:nvSpPr>
        <p:spPr>
          <a:xfrm>
            <a:off x="457200" y="834200"/>
            <a:ext cx="6153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E9E9E"/>
                </a:solidFill>
              </a:rPr>
              <a:t>Model Equation</a:t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316" name="Google Shape;316;p4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2"/>
          <p:cNvSpPr txBox="1"/>
          <p:nvPr>
            <p:ph idx="4294967295" type="title"/>
          </p:nvPr>
        </p:nvSpPr>
        <p:spPr>
          <a:xfrm>
            <a:off x="165288" y="164592"/>
            <a:ext cx="8813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Model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1457350"/>
            <a:ext cx="7617801" cy="625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2"/>
          <p:cNvGraphicFramePr/>
          <p:nvPr/>
        </p:nvGraphicFramePr>
        <p:xfrm>
          <a:off x="2094800" y="2464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{B5FEB2C9-E22F-48D9-ADF4-ED4610B9BB21}</a:tableStyleId>
              </a:tblPr>
              <a:tblGrid>
                <a:gridCol w="1238600"/>
                <a:gridCol w="1238600"/>
                <a:gridCol w="1238600"/>
                <a:gridCol w="1238600"/>
              </a:tblGrid>
              <a:tr h="53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Coefficients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Value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Coefficients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Value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6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1</a:t>
                      </a:r>
                      <a:endParaRPr baseline="-250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-0.09946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1.50263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6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-0.00009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5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0.14318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6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1.17743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𝛽</a:t>
                      </a:r>
                      <a:r>
                        <a:rPr baseline="-25000" lang="en">
                          <a:solidFill>
                            <a:srgbClr val="434343"/>
                          </a:solidFill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0.14826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349" y="1271325"/>
            <a:ext cx="6383324" cy="35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>
            <p:ph idx="4294967295" type="title"/>
          </p:nvPr>
        </p:nvSpPr>
        <p:spPr>
          <a:xfrm>
            <a:off x="457200" y="834200"/>
            <a:ext cx="6153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E9E9E"/>
                </a:solidFill>
              </a:rPr>
              <a:t>Coefficients</a:t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3"/>
          <p:cNvSpPr txBox="1"/>
          <p:nvPr>
            <p:ph idx="4294967295" type="title"/>
          </p:nvPr>
        </p:nvSpPr>
        <p:spPr>
          <a:xfrm>
            <a:off x="165288" y="164592"/>
            <a:ext cx="8813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Model</a:t>
            </a:r>
            <a:endParaRPr>
              <a:solidFill>
                <a:srgbClr val="76923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idx="4294967295" type="title"/>
          </p:nvPr>
        </p:nvSpPr>
        <p:spPr>
          <a:xfrm>
            <a:off x="457200" y="834200"/>
            <a:ext cx="6153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E9E9E"/>
                </a:solidFill>
              </a:rPr>
              <a:t>Utility of Attribute</a:t>
            </a:r>
            <a:endParaRPr sz="1400">
              <a:solidFill>
                <a:srgbClr val="9E9E9E"/>
              </a:solidFill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53838"/>
            <a:ext cx="8839204" cy="20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4"/>
          <p:cNvSpPr txBox="1"/>
          <p:nvPr>
            <p:ph idx="4294967295" type="title"/>
          </p:nvPr>
        </p:nvSpPr>
        <p:spPr>
          <a:xfrm>
            <a:off x="165288" y="164592"/>
            <a:ext cx="8813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Model</a:t>
            </a:r>
            <a:endParaRPr>
              <a:solidFill>
                <a:srgbClr val="76923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5"/>
          <p:cNvSpPr txBox="1"/>
          <p:nvPr>
            <p:ph idx="4294967295" type="title"/>
          </p:nvPr>
        </p:nvSpPr>
        <p:spPr>
          <a:xfrm>
            <a:off x="591525" y="2181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Willingness To Pay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idx="4294967295" type="title"/>
          </p:nvPr>
        </p:nvSpPr>
        <p:spPr>
          <a:xfrm>
            <a:off x="165288" y="164592"/>
            <a:ext cx="8813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Eco And FKS Set Fetch Highest Prices</a:t>
            </a:r>
            <a:endParaRPr>
              <a:solidFill>
                <a:srgbClr val="76923C"/>
              </a:solidFill>
            </a:endParaRPr>
          </a:p>
        </p:txBody>
      </p:sp>
      <p:grpSp>
        <p:nvGrpSpPr>
          <p:cNvPr id="347" name="Google Shape;347;p46"/>
          <p:cNvGrpSpPr/>
          <p:nvPr/>
        </p:nvGrpSpPr>
        <p:grpSpPr>
          <a:xfrm>
            <a:off x="862025" y="713300"/>
            <a:ext cx="7419950" cy="4094001"/>
            <a:chOff x="862025" y="713300"/>
            <a:chExt cx="7419950" cy="4094001"/>
          </a:xfrm>
        </p:grpSpPr>
        <p:pic>
          <p:nvPicPr>
            <p:cNvPr id="348" name="Google Shape;348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2025" y="713300"/>
              <a:ext cx="7419950" cy="409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6"/>
            <p:cNvSpPr/>
            <p:nvPr/>
          </p:nvSpPr>
          <p:spPr>
            <a:xfrm>
              <a:off x="5201823" y="1918227"/>
              <a:ext cx="373200" cy="393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7095160" y="1842027"/>
              <a:ext cx="373200" cy="393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2" name="Google Shape;352;p46"/>
          <p:cNvGrpSpPr/>
          <p:nvPr/>
        </p:nvGrpSpPr>
        <p:grpSpPr>
          <a:xfrm>
            <a:off x="3849398" y="1489752"/>
            <a:ext cx="4243006" cy="476317"/>
            <a:chOff x="3849398" y="1489752"/>
            <a:chExt cx="4243006" cy="476317"/>
          </a:xfrm>
        </p:grpSpPr>
        <p:sp>
          <p:nvSpPr>
            <p:cNvPr id="353" name="Google Shape;353;p46"/>
            <p:cNvSpPr txBox="1"/>
            <p:nvPr/>
          </p:nvSpPr>
          <p:spPr>
            <a:xfrm>
              <a:off x="6450505" y="1489752"/>
              <a:ext cx="164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$0.</a:t>
              </a:r>
              <a:r>
                <a:rPr lang="en"/>
                <a:t>33 </a:t>
              </a:r>
              <a:endParaRPr/>
            </a:p>
          </p:txBody>
        </p:sp>
        <p:sp>
          <p:nvSpPr>
            <p:cNvPr id="354" name="Google Shape;354;p46"/>
            <p:cNvSpPr txBox="1"/>
            <p:nvPr/>
          </p:nvSpPr>
          <p:spPr>
            <a:xfrm>
              <a:off x="3849398" y="1565869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</a:t>
              </a:r>
              <a:r>
                <a:rPr lang="en"/>
                <a:t>0.28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idx="4294967295" type="title"/>
          </p:nvPr>
        </p:nvSpPr>
        <p:spPr>
          <a:xfrm>
            <a:off x="164592" y="164592"/>
            <a:ext cx="8814900" cy="5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Eco Holds Highest Market Share 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360" name="Google Shape;360;p47"/>
          <p:cNvSpPr/>
          <p:nvPr/>
        </p:nvSpPr>
        <p:spPr>
          <a:xfrm>
            <a:off x="5976245" y="1282351"/>
            <a:ext cx="13095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4927629" y="3797650"/>
            <a:ext cx="1308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76" y="713600"/>
            <a:ext cx="7605125" cy="41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/>
        </p:nvSpPr>
        <p:spPr>
          <a:xfrm>
            <a:off x="4252358" y="1509427"/>
            <a:ext cx="77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66%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6348533" y="3697331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2081025" y="2586377"/>
            <a:ext cx="7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32%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idx="4294967295"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Eco Captures An Average Market Share Of 45%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372" name="Google Shape;372;p48"/>
          <p:cNvSpPr/>
          <p:nvPr/>
        </p:nvSpPr>
        <p:spPr>
          <a:xfrm>
            <a:off x="5967151" y="1390581"/>
            <a:ext cx="1411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4836732" y="3940590"/>
            <a:ext cx="1410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6876024" y="3940590"/>
            <a:ext cx="1410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402336" y="756250"/>
            <a:ext cx="7754583" cy="3993601"/>
            <a:chOff x="694706" y="756250"/>
            <a:chExt cx="7754583" cy="3993601"/>
          </a:xfrm>
        </p:grpSpPr>
        <p:pic>
          <p:nvPicPr>
            <p:cNvPr id="376" name="Google Shape;376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706" y="756250"/>
              <a:ext cx="7754583" cy="3993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48"/>
            <p:cNvSpPr txBox="1"/>
            <p:nvPr/>
          </p:nvSpPr>
          <p:spPr>
            <a:xfrm>
              <a:off x="1427321" y="1551043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72%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8"/>
            <p:cNvSpPr txBox="1"/>
            <p:nvPr/>
          </p:nvSpPr>
          <p:spPr>
            <a:xfrm>
              <a:off x="2135179" y="2965379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23%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8"/>
            <p:cNvSpPr txBox="1"/>
            <p:nvPr/>
          </p:nvSpPr>
          <p:spPr>
            <a:xfrm>
              <a:off x="2806217" y="3614245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4%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8"/>
            <p:cNvSpPr txBox="1"/>
            <p:nvPr/>
          </p:nvSpPr>
          <p:spPr>
            <a:xfrm>
              <a:off x="3776718" y="2168942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50%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4489127" y="3109172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18%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8"/>
            <p:cNvSpPr txBox="1"/>
            <p:nvPr/>
          </p:nvSpPr>
          <p:spPr>
            <a:xfrm>
              <a:off x="5206772" y="2635435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31%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6133765" y="3534530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5%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8"/>
            <p:cNvSpPr txBox="1"/>
            <p:nvPr/>
          </p:nvSpPr>
          <p:spPr>
            <a:xfrm>
              <a:off x="6845713" y="1610008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68%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561831" y="2851494"/>
              <a:ext cx="8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26%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792925" y="1514050"/>
            <a:ext cx="76179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Background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The Survey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Data Analysis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Survey Analysis Results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Conclusion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AutoNum type="arabicPeriod"/>
            </a:pPr>
            <a:r>
              <a:rPr lang="en" sz="2000"/>
              <a:t>Q &amp; A</a:t>
            </a:r>
            <a:endParaRPr sz="2000"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Table of Contents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9"/>
          <p:cNvSpPr txBox="1"/>
          <p:nvPr>
            <p:ph idx="4294967295" type="title"/>
          </p:nvPr>
        </p:nvSpPr>
        <p:spPr>
          <a:xfrm>
            <a:off x="550800" y="21542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Sensitivity Analysis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50"/>
          <p:cNvGrpSpPr/>
          <p:nvPr/>
        </p:nvGrpSpPr>
        <p:grpSpPr>
          <a:xfrm>
            <a:off x="780497" y="713360"/>
            <a:ext cx="7259452" cy="4036566"/>
            <a:chOff x="1626272" y="1212850"/>
            <a:chExt cx="5891456" cy="3333525"/>
          </a:xfrm>
        </p:grpSpPr>
        <p:sp>
          <p:nvSpPr>
            <p:cNvPr id="398" name="Google Shape;398;p50"/>
            <p:cNvSpPr/>
            <p:nvPr/>
          </p:nvSpPr>
          <p:spPr>
            <a:xfrm>
              <a:off x="5244239" y="3895475"/>
              <a:ext cx="13503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" name="Google Shape;39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6272" y="1212850"/>
              <a:ext cx="5891456" cy="333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0"/>
            <p:cNvSpPr/>
            <p:nvPr/>
          </p:nvSpPr>
          <p:spPr>
            <a:xfrm>
              <a:off x="4131017" y="2648444"/>
              <a:ext cx="138900" cy="129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3776413" y="2349688"/>
              <a:ext cx="138900" cy="129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50"/>
          <p:cNvSpPr txBox="1"/>
          <p:nvPr>
            <p:ph idx="4294967295"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Market Share Drops As Price Increases</a:t>
            </a:r>
            <a:endParaRPr>
              <a:solidFill>
                <a:srgbClr val="76923C"/>
              </a:solidFill>
            </a:endParaRPr>
          </a:p>
        </p:txBody>
      </p:sp>
      <p:grpSp>
        <p:nvGrpSpPr>
          <p:cNvPr id="403" name="Google Shape;403;p50"/>
          <p:cNvGrpSpPr/>
          <p:nvPr/>
        </p:nvGrpSpPr>
        <p:grpSpPr>
          <a:xfrm>
            <a:off x="3210150" y="1487675"/>
            <a:ext cx="1155000" cy="983283"/>
            <a:chOff x="3210150" y="1487675"/>
            <a:chExt cx="1155000" cy="983283"/>
          </a:xfrm>
        </p:grpSpPr>
        <p:cxnSp>
          <p:nvCxnSpPr>
            <p:cNvPr id="404" name="Google Shape;404;p50"/>
            <p:cNvCxnSpPr>
              <a:endCxn id="401" idx="0"/>
            </p:cNvCxnSpPr>
            <p:nvPr/>
          </p:nvCxnSpPr>
          <p:spPr>
            <a:xfrm flipH="1">
              <a:off x="3515476" y="1755157"/>
              <a:ext cx="7200" cy="33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" name="Google Shape;405;p50"/>
            <p:cNvCxnSpPr/>
            <p:nvPr/>
          </p:nvCxnSpPr>
          <p:spPr>
            <a:xfrm flipH="1">
              <a:off x="3961421" y="2136157"/>
              <a:ext cx="7200" cy="33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6" name="Google Shape;406;p50"/>
            <p:cNvSpPr txBox="1"/>
            <p:nvPr/>
          </p:nvSpPr>
          <p:spPr>
            <a:xfrm>
              <a:off x="3210150" y="1487675"/>
              <a:ext cx="69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62%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50"/>
            <p:cNvSpPr txBox="1"/>
            <p:nvPr/>
          </p:nvSpPr>
          <p:spPr>
            <a:xfrm>
              <a:off x="3667350" y="1851334"/>
              <a:ext cx="69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50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8" name="Google Shape;408;p5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idx="4294967295"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Market Share Drops As Quantity Increases</a:t>
            </a:r>
            <a:endParaRPr>
              <a:solidFill>
                <a:srgbClr val="76923C"/>
              </a:solidFill>
            </a:endParaRPr>
          </a:p>
        </p:txBody>
      </p:sp>
      <p:pic>
        <p:nvPicPr>
          <p:cNvPr id="414" name="Google Shape;4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00" y="876642"/>
            <a:ext cx="6156335" cy="37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1"/>
          <p:cNvSpPr/>
          <p:nvPr/>
        </p:nvSpPr>
        <p:spPr>
          <a:xfrm>
            <a:off x="5615777" y="2448982"/>
            <a:ext cx="171300" cy="156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51"/>
          <p:cNvCxnSpPr/>
          <p:nvPr/>
        </p:nvCxnSpPr>
        <p:spPr>
          <a:xfrm flipH="1">
            <a:off x="5703067" y="2081706"/>
            <a:ext cx="72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51"/>
          <p:cNvSpPr txBox="1"/>
          <p:nvPr/>
        </p:nvSpPr>
        <p:spPr>
          <a:xfrm>
            <a:off x="5409076" y="1796882"/>
            <a:ext cx="6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50%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5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32" y="713300"/>
            <a:ext cx="7448177" cy="41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 txBox="1"/>
          <p:nvPr>
            <p:ph idx="4294967295" type="title"/>
          </p:nvPr>
        </p:nvSpPr>
        <p:spPr>
          <a:xfrm>
            <a:off x="164592" y="164592"/>
            <a:ext cx="8814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A Set Price Of $0.5 Per Set Maximizes Profit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425" name="Google Shape;425;p52"/>
          <p:cNvSpPr txBox="1"/>
          <p:nvPr/>
        </p:nvSpPr>
        <p:spPr>
          <a:xfrm>
            <a:off x="2893275" y="1002275"/>
            <a:ext cx="29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Market size = 10 Mn units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  <p:sp>
        <p:nvSpPr>
          <p:cNvPr id="432" name="Google Shape;432;p53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Cost Estimation</a:t>
            </a:r>
            <a:r>
              <a:rPr lang="en" sz="1600"/>
              <a:t> </a:t>
            </a:r>
            <a:r>
              <a:rPr b="1" lang="en" sz="1600"/>
              <a:t> | </a:t>
            </a:r>
            <a:r>
              <a:rPr lang="en" sz="1600"/>
              <a:t> Suggestions</a:t>
            </a:r>
            <a:r>
              <a:rPr b="1" lang="en" sz="1600"/>
              <a:t> </a:t>
            </a:r>
            <a:endParaRPr sz="1600"/>
          </a:p>
        </p:txBody>
      </p:sp>
      <p:sp>
        <p:nvSpPr>
          <p:cNvPr id="433" name="Google Shape;433;p5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idx="1" type="body"/>
          </p:nvPr>
        </p:nvSpPr>
        <p:spPr>
          <a:xfrm>
            <a:off x="792925" y="1384850"/>
            <a:ext cx="76179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900"/>
              <a:buChar char="◍"/>
            </a:pPr>
            <a:r>
              <a:rPr lang="en" sz="1900"/>
              <a:t>Material: $2.00-$2.60 per pound.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◍"/>
            </a:pPr>
            <a:r>
              <a:rPr lang="en" sz="1900"/>
              <a:t>Weight of Plastic Spoon: 2.20 grams.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◍"/>
            </a:pPr>
            <a:r>
              <a:rPr lang="en" sz="1900"/>
              <a:t>50 FKS material cost: $1.95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◍"/>
            </a:pPr>
            <a:r>
              <a:rPr lang="en" sz="1900"/>
              <a:t>Labor cost: 4X of material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</a:rPr>
              <a:t>→ Total Cost</a:t>
            </a:r>
            <a:endParaRPr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 $10 per 50 sets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 $0.20 each</a:t>
            </a:r>
            <a:endParaRPr sz="1900"/>
          </a:p>
        </p:txBody>
      </p:sp>
      <p:sp>
        <p:nvSpPr>
          <p:cNvPr id="440" name="Google Shape;440;p5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4"/>
          <p:cNvSpPr txBox="1"/>
          <p:nvPr>
            <p:ph idx="4294967295"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Cost Estimation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idx="1" type="body"/>
          </p:nvPr>
        </p:nvSpPr>
        <p:spPr>
          <a:xfrm>
            <a:off x="792925" y="1514050"/>
            <a:ext cx="76179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Below the $0.60 per set threshold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A set price of $0.50 per set maximizes profit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Market Share Drops as Quantity Increases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Focus on small quantity package product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Opportunity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A great potential market for  biodegradable disposable cutlery.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◍"/>
            </a:pPr>
            <a:r>
              <a:rPr lang="en" sz="1800"/>
              <a:t>Very competitive compare with plastic material.</a:t>
            </a:r>
            <a:endParaRPr sz="1800"/>
          </a:p>
        </p:txBody>
      </p:sp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5"/>
          <p:cNvSpPr txBox="1"/>
          <p:nvPr>
            <p:ph idx="4294967295" type="title"/>
          </p:nvPr>
        </p:nvSpPr>
        <p:spPr>
          <a:xfrm>
            <a:off x="667725" y="657950"/>
            <a:ext cx="7743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Conclusion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Highly Recommend Omao Consider Entering the Disposable </a:t>
            </a:r>
            <a:r>
              <a:rPr lang="en"/>
              <a:t>Cutlery</a:t>
            </a:r>
            <a:r>
              <a:rPr lang="en"/>
              <a:t> Market.</a:t>
            </a:r>
            <a:endParaRPr/>
          </a:p>
        </p:txBody>
      </p:sp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idx="4294967295" type="ctrTitle"/>
          </p:nvPr>
        </p:nvSpPr>
        <p:spPr>
          <a:xfrm>
            <a:off x="1275150" y="1404938"/>
            <a:ext cx="65937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</a:rPr>
              <a:t>T</a:t>
            </a:r>
            <a:r>
              <a:rPr b="0" lang="en" sz="3600">
                <a:solidFill>
                  <a:srgbClr val="FFFFFF"/>
                </a:solidFill>
              </a:rPr>
              <a:t>hanks!</a:t>
            </a:r>
            <a:endParaRPr b="0" sz="3600">
              <a:solidFill>
                <a:srgbClr val="FFFFFF"/>
              </a:solidFill>
            </a:endParaRPr>
          </a:p>
        </p:txBody>
      </p:sp>
      <p:sp>
        <p:nvSpPr>
          <p:cNvPr id="460" name="Google Shape;460;p57"/>
          <p:cNvSpPr txBox="1"/>
          <p:nvPr>
            <p:ph idx="4294967295" type="subTitle"/>
          </p:nvPr>
        </p:nvSpPr>
        <p:spPr>
          <a:xfrm>
            <a:off x="1275150" y="200186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Any questions?</a:t>
            </a:r>
            <a:endParaRPr b="1" sz="4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1" name="Google Shape;461;p57"/>
          <p:cNvSpPr txBox="1"/>
          <p:nvPr>
            <p:ph idx="4294967295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Earth is What we all Have in Common </a:t>
            </a:r>
            <a:endParaRPr/>
          </a:p>
        </p:txBody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741225" y="543175"/>
            <a:ext cx="74592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Disposable Cutlery? </a:t>
            </a:r>
            <a:r>
              <a:rPr lang="en">
                <a:solidFill>
                  <a:srgbClr val="76923C"/>
                </a:solidFill>
              </a:rPr>
              <a:t> 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920575" y="1576700"/>
            <a:ext cx="3824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Problem</a:t>
            </a:r>
            <a:br>
              <a:rPr lang="en" sz="1900"/>
            </a:br>
            <a:r>
              <a:rPr lang="en" sz="1600">
                <a:solidFill>
                  <a:srgbClr val="666666"/>
                </a:solidFill>
              </a:rPr>
              <a:t>Single use plastics pollution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Solution</a:t>
            </a:r>
            <a:br>
              <a:rPr lang="en" sz="1900"/>
            </a:br>
            <a:r>
              <a:rPr lang="en" sz="1600">
                <a:solidFill>
                  <a:srgbClr val="666666"/>
                </a:solidFill>
              </a:rPr>
              <a:t>Biodegradable disposable cutlery! 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Market Size</a:t>
            </a:r>
            <a:br>
              <a:rPr lang="en" sz="1900"/>
            </a:br>
            <a:r>
              <a:rPr lang="en" sz="1600">
                <a:solidFill>
                  <a:schemeClr val="dk1"/>
                </a:solidFill>
              </a:rPr>
              <a:t>$2,696.4 million by 2028* in US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20000" y="4693450"/>
            <a:ext cx="43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*Data Source: shorturl.at/kILMR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275" y="1574875"/>
            <a:ext cx="2685775" cy="26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Background</a:t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741225" y="543175"/>
            <a:ext cx="74592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Omao?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325" y="1660575"/>
            <a:ext cx="2770500" cy="8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325" y="2826826"/>
            <a:ext cx="2770500" cy="184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920575" y="1576700"/>
            <a:ext cx="3824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Background</a:t>
            </a:r>
            <a:br>
              <a:rPr lang="en" sz="1900"/>
            </a:br>
            <a:r>
              <a:rPr lang="en" sz="1600">
                <a:solidFill>
                  <a:srgbClr val="666666"/>
                </a:solidFill>
              </a:rPr>
              <a:t>New York City-based company.*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Focus</a:t>
            </a:r>
            <a:br>
              <a:rPr lang="en" sz="1900"/>
            </a:br>
            <a:r>
              <a:rPr lang="en" sz="1600">
                <a:solidFill>
                  <a:srgbClr val="666666"/>
                </a:solidFill>
              </a:rPr>
              <a:t>Eco-Friendly products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Products</a:t>
            </a:r>
            <a:br>
              <a:rPr lang="en" sz="1900"/>
            </a:br>
            <a:r>
              <a:rPr lang="en" sz="1600">
                <a:solidFill>
                  <a:srgbClr val="666666"/>
                </a:solidFill>
              </a:rPr>
              <a:t>Omao straws.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939825" y="4713300"/>
            <a:ext cx="43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*Company Website: </a:t>
            </a:r>
            <a:r>
              <a:rPr lang="en" sz="1100">
                <a:solidFill>
                  <a:srgbClr val="999999"/>
                </a:solidFill>
              </a:rPr>
              <a:t>https://www.omaostraw.com/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Survey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Product Attribute</a:t>
            </a:r>
            <a:r>
              <a:rPr lang="en" sz="1600"/>
              <a:t> </a:t>
            </a:r>
            <a:r>
              <a:rPr b="1" lang="en" sz="1600"/>
              <a:t> | </a:t>
            </a:r>
            <a:r>
              <a:rPr lang="en" sz="1600"/>
              <a:t> Survey Plan </a:t>
            </a:r>
            <a:r>
              <a:rPr b="1" lang="en" sz="1600"/>
              <a:t> | </a:t>
            </a:r>
            <a:r>
              <a:rPr lang="en" sz="1600"/>
              <a:t> </a:t>
            </a:r>
            <a:r>
              <a:rPr lang="en" sz="1600"/>
              <a:t>Choice Questions</a:t>
            </a:r>
            <a:r>
              <a:rPr lang="en" sz="1600"/>
              <a:t> </a:t>
            </a:r>
            <a:endParaRPr sz="1600"/>
          </a:p>
        </p:txBody>
      </p:sp>
      <p:sp>
        <p:nvSpPr>
          <p:cNvPr id="166" name="Google Shape;166;p2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Product Attributes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price varies based on different materials.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QUANTITY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Quantity varies for each product package plan.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plastic,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Bamboo, Biodegradable.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MATERIAL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fork only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fork and a knife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fork, a knife and a spoon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OPTIONS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3842100" y="2242577"/>
            <a:ext cx="371803" cy="43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P</a:t>
            </a:r>
          </a:p>
        </p:txBody>
      </p:sp>
      <p:sp>
        <p:nvSpPr>
          <p:cNvPr id="182" name="Google Shape;182;p27"/>
          <p:cNvSpPr/>
          <p:nvPr/>
        </p:nvSpPr>
        <p:spPr>
          <a:xfrm>
            <a:off x="4857720" y="2250297"/>
            <a:ext cx="413183" cy="529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Q</a:t>
            </a:r>
          </a:p>
        </p:txBody>
      </p:sp>
      <p:sp>
        <p:nvSpPr>
          <p:cNvPr id="183" name="Google Shape;183;p27"/>
          <p:cNvSpPr/>
          <p:nvPr/>
        </p:nvSpPr>
        <p:spPr>
          <a:xfrm>
            <a:off x="3807513" y="3348952"/>
            <a:ext cx="591673" cy="43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M</a:t>
            </a:r>
          </a:p>
        </p:txBody>
      </p:sp>
      <p:sp>
        <p:nvSpPr>
          <p:cNvPr id="184" name="Google Shape;184;p27"/>
          <p:cNvSpPr/>
          <p:nvPr/>
        </p:nvSpPr>
        <p:spPr>
          <a:xfrm>
            <a:off x="4971979" y="3356672"/>
            <a:ext cx="329187" cy="451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S</a:t>
            </a: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6396241" y="1726137"/>
            <a:ext cx="1511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923C"/>
                </a:solidFill>
              </a:rPr>
              <a:t>Set Options</a:t>
            </a:r>
            <a:endParaRPr>
              <a:solidFill>
                <a:srgbClr val="76923C"/>
              </a:solidFill>
            </a:endParaRPr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587" y="790675"/>
            <a:ext cx="3702829" cy="388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2209150" y="1834550"/>
            <a:ext cx="36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923C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rPr>
              <a:t>F</a:t>
            </a:r>
            <a:endParaRPr sz="2000">
              <a:solidFill>
                <a:srgbClr val="76923C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072525" y="4574650"/>
            <a:ext cx="53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923C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rPr>
              <a:t>FK</a:t>
            </a:r>
            <a:endParaRPr sz="2000">
              <a:solidFill>
                <a:srgbClr val="76923C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6568625" y="1834550"/>
            <a:ext cx="71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923C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rPr>
              <a:t>FKS</a:t>
            </a:r>
            <a:endParaRPr sz="2000">
              <a:solidFill>
                <a:srgbClr val="76923C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iel template">
  <a:themeElements>
    <a:clrScheme name="Custom 347">
      <a:dk1>
        <a:srgbClr val="666666"/>
      </a:dk1>
      <a:lt1>
        <a:srgbClr val="FFFFFF"/>
      </a:lt1>
      <a:dk2>
        <a:srgbClr val="004430"/>
      </a:dk2>
      <a:lt2>
        <a:srgbClr val="DAE2E6"/>
      </a:lt2>
      <a:accent1>
        <a:srgbClr val="8EC641"/>
      </a:accent1>
      <a:accent2>
        <a:srgbClr val="004430"/>
      </a:accent2>
      <a:accent3>
        <a:srgbClr val="539EB9"/>
      </a:accent3>
      <a:accent4>
        <a:srgbClr val="689EE1"/>
      </a:accent4>
      <a:accent5>
        <a:srgbClr val="999999"/>
      </a:accent5>
      <a:accent6>
        <a:srgbClr val="779B91"/>
      </a:accent6>
      <a:hlink>
        <a:srgbClr val="689EE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